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6B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0EF7987-EAB5-AEB7-385A-65AFE1C6ED7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D151A8F-03C9-B846-F70B-FA34975A94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3BE08A34-9CE0-115D-FF55-577EDB26920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E9BA993B-A0AB-B587-C3B0-B6CD957B8ED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BDAB4D06-9C9C-ADE6-8463-7E82431303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078A1DF4-945C-1AA1-A8DB-FF91FDE92E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92E8C46-6ED6-4329-8CE1-7F0FD0E062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3AFB49D-EACD-E548-79C8-D12C40EF65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59C152-6E3C-4249-901A-479847DA8CF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D58C9134-04EB-A9AB-663E-9B5C7EDAF8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4E0C5FE-AC12-01EA-F2B9-D945BCC23B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A57ADC8-3BA0-5226-D931-730F60E5AE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339362-FA09-4A21-88C9-8CB813BD6AD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90AF17F-D9A8-7E6E-5A96-F99DF619F5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94BF3D4-700B-B827-F272-5072649D77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2E71977-59A2-54DC-8372-977B1EDA57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A064F4-F7BD-4015-840D-452514DA8C1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EABFA554-8085-4E15-9C29-5BFD853D706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9C21942-A8EE-7566-5355-F892F64BB4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FDA4E08-3225-315C-1A81-7E6AE0A3F3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646DCF-4799-4367-A080-A20B1D5374A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64A3C16-6A3A-D486-6098-BF1B43B7A4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096C858-4F12-7176-B11A-FAFC5ED2D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5FDC564-D79A-C183-96CC-21F370C3E9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09E042-D3FA-42E1-8899-10959337D28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EFDB59C7-DB8B-E16D-1164-D6429EABCD4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4BE184C-59C2-643F-B403-B084B5793C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59944F0-3F3B-2AC2-C9D8-67398D1BE5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AE65F2-F845-4EB9-9894-D4F954443FC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7426AF6C-5DEF-86B9-F917-37DA849FDCB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246D45A-44B8-CE8D-5BDB-09BF3B23B1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B214CC2-DBE2-BCCB-EC8F-1B2CD106BB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69F014-C869-4B01-86C6-8955F344CA6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EFB7A4C9-C012-1393-615B-25D865A992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B5AFB8D-021D-3D83-AFB3-4E9AED99D3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422DA2A-678D-ADB4-54BE-59E2B19383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F302C7-3E95-4A00-A1E3-8FE74014EB9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602BD71C-B23E-3FCB-FB0E-E42223A1987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D2BA946-69C2-2B9B-29AF-607CE8301C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2DF0208-1304-FC11-D959-2B26C90D5C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C0ABAF-8782-4FC4-B2B4-7B63E84DFC0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2D6535AC-DEF8-89D1-5D99-5DEB908299D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2A38469-47A7-F371-36D3-511CB3F86D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E1F4C72C-7AA4-C635-FED4-27F93C0309AF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123" name="Freeform 3">
              <a:extLst>
                <a:ext uri="{FF2B5EF4-FFF2-40B4-BE49-F238E27FC236}">
                  <a16:creationId xmlns:a16="http://schemas.microsoft.com/office/drawing/2014/main" id="{E411D04E-EBC0-2B0B-DC12-C9FB49C01AE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4" name="Freeform 4">
              <a:extLst>
                <a:ext uri="{FF2B5EF4-FFF2-40B4-BE49-F238E27FC236}">
                  <a16:creationId xmlns:a16="http://schemas.microsoft.com/office/drawing/2014/main" id="{F8AAC0B9-7BDD-73A4-EE40-BE8071EC134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5" name="Freeform 5">
              <a:extLst>
                <a:ext uri="{FF2B5EF4-FFF2-40B4-BE49-F238E27FC236}">
                  <a16:creationId xmlns:a16="http://schemas.microsoft.com/office/drawing/2014/main" id="{7F03B3F3-F9FE-BACF-5F48-61064F0D10B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6" name="Freeform 6">
              <a:extLst>
                <a:ext uri="{FF2B5EF4-FFF2-40B4-BE49-F238E27FC236}">
                  <a16:creationId xmlns:a16="http://schemas.microsoft.com/office/drawing/2014/main" id="{741CE812-7D90-03AF-0D07-EC2E3FD810D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Oval 7">
              <a:extLst>
                <a:ext uri="{FF2B5EF4-FFF2-40B4-BE49-F238E27FC236}">
                  <a16:creationId xmlns:a16="http://schemas.microsoft.com/office/drawing/2014/main" id="{C037E904-10E1-A7E1-C516-55DACFE096F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Oval 8">
              <a:extLst>
                <a:ext uri="{FF2B5EF4-FFF2-40B4-BE49-F238E27FC236}">
                  <a16:creationId xmlns:a16="http://schemas.microsoft.com/office/drawing/2014/main" id="{F1F17215-AD6D-1DBE-0300-50F5E83DA1D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Oval 9">
              <a:extLst>
                <a:ext uri="{FF2B5EF4-FFF2-40B4-BE49-F238E27FC236}">
                  <a16:creationId xmlns:a16="http://schemas.microsoft.com/office/drawing/2014/main" id="{75204B8F-F386-454E-DF87-07CF769EAB8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30" name="Rectangle 10">
            <a:extLst>
              <a:ext uri="{FF2B5EF4-FFF2-40B4-BE49-F238E27FC236}">
                <a16:creationId xmlns:a16="http://schemas.microsoft.com/office/drawing/2014/main" id="{C1F5F1EB-1A58-D077-31FD-6134437D8F51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50F7A2C8-8B5D-7CC5-ABD6-3A14D16B5C03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1CCFB7B1-06E1-CEF1-CBA9-3BBBEEBCD11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33" name="Rectangle 13">
            <a:extLst>
              <a:ext uri="{FF2B5EF4-FFF2-40B4-BE49-F238E27FC236}">
                <a16:creationId xmlns:a16="http://schemas.microsoft.com/office/drawing/2014/main" id="{1A4AC885-4D93-FEB3-5B73-719F757F798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34" name="Rectangle 14">
            <a:extLst>
              <a:ext uri="{FF2B5EF4-FFF2-40B4-BE49-F238E27FC236}">
                <a16:creationId xmlns:a16="http://schemas.microsoft.com/office/drawing/2014/main" id="{02D0B3EE-0329-AE02-853C-CA6A94AD74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0FB4B5-BEAC-4CD1-97B0-DFDDDAD7DF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F3A22-93BC-88E4-E038-87A578A64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5233B4-FECD-7D00-3BD9-6BB8F3F03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0051C-D01C-5355-892A-A8B3572C5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67C43-53B6-80B0-FA0C-416858E02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2AF0C-018C-35E3-28AA-F7798912E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0FA97-AC29-49E6-A6E8-9D1858A91D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88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77C766-BACE-7D57-EBE3-937A57D6B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FE2FC0-0012-1906-451D-96B36D026F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6F9AE-0A0B-1CA4-C572-95F672745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1DCFB-714C-9264-69E7-3EC275E10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739E0-A3EF-FD5A-96CD-B45A8D7A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A6FE1-6107-450F-BCE3-E2B2DD3AE6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21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11843-26B0-D30B-002C-9109BF68B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064C7-49F9-AEC6-157E-A64240B3F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3849F-8C90-C7B5-4867-53E3A906F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7BE5B-1351-9580-875D-9EE297C43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2B7D3-AD5E-48CB-5C75-A9787269F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34C96-6D3C-4092-9732-A1DF4505E5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20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D3AC9-9B04-43D2-B8B2-074E05F0F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FF6A5-4355-1515-0B98-FB43C0210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0A809-D460-5E2C-0053-B6F132E16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27E05-D602-CA13-F1D0-A8C3C385B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1E3C2-76EE-C6C7-F844-8EB24AF83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EF57E-E56A-45E9-9B1E-88A926A5DA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45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FDFD0-9C3C-6388-7710-E9603F6FF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6004D-FEAB-BE0E-06A1-7992EB9C3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6F05E-AEA8-8CC0-631D-F339626B2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EAE41A-2CEC-9256-E2A8-06C25F43F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3ADCF5-1D84-7A0B-BC2B-511381A91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60802-2FE8-71A4-740F-BDA22DB2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42AD6-C68A-4D34-98AD-EFB107E109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79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405B3-3AF2-8674-384A-3A1A3A3E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00AB3-F3FC-2395-09CB-E1218889B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F4BA5F-D7C7-2AB2-AF24-3BB9B3F10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878885-B3D4-3FBD-301A-61CAED83F2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C3A6F1-60CF-9035-EAE1-5A3E6B654D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84855E-FB70-D5D8-A22E-9AD8454E8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3A8A12-5ED9-0AD6-FFBD-5D4B6D137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2A5733-A81B-1514-DE54-CAF85AA42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91494-4B39-4B6D-929F-19F3BFCEA2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63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B7937-CB2F-6AB9-F398-A1CCE3D41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E23072-8E0E-8345-F3CC-69256E3B0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CE7F66-C748-16FD-DEBF-971FA3157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CEFDD7-7660-A6FC-5EEC-01E510D6E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2D405-585B-4982-A110-48E11E86C9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7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19B4F3-A214-B821-F1C0-F323B128C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20B0DE-AB17-6CA1-C966-C45791F40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440C1-828D-5426-EF90-19EBD6EA2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BF305-F605-4230-9556-BBC87C61B7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09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8775B-CF40-EE34-51D0-3045C915C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8AC38-CD28-FCE6-44DA-828D063F2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84264E-8D02-5573-A87E-98863F1F6A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BCBA92-0170-1E42-A3D4-58FB727F5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27C684-7A8C-7183-28DE-BB1C8BE54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DF60C-AAB3-DD23-EBAB-FA367062B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53957-71CD-4712-AFC3-72C2EE7D6C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3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77F55-3019-52B6-9C2A-3D636026D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9C7123-7677-DD99-FB6F-F546E7B533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AC4EF-AAFB-F457-F52D-8529B5C3CB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04D14-747A-1D6A-2911-2BEB680A7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AA4B91-CE72-C140-60F0-59BA1985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6E051C-696F-8CF5-F11A-1592308B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DD4F8-4737-437E-BFAD-C85722196F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947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91ABB7D2-3A28-F785-01A5-DB4F3D928A81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8A5C606A-DEB6-389D-49AF-8AF05FBC883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D1384D14-28DC-1BEB-940B-39B4275FCF4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D52BDD1A-6B4C-8F0C-5972-8D07492BDE5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5B74A009-24DA-349B-18F7-02D89AE255C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3" name="Oval 7">
              <a:extLst>
                <a:ext uri="{FF2B5EF4-FFF2-40B4-BE49-F238E27FC236}">
                  <a16:creationId xmlns:a16="http://schemas.microsoft.com/office/drawing/2014/main" id="{4D9E00B7-5542-9226-E360-4C461A51EEF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4" name="Oval 8">
              <a:extLst>
                <a:ext uri="{FF2B5EF4-FFF2-40B4-BE49-F238E27FC236}">
                  <a16:creationId xmlns:a16="http://schemas.microsoft.com/office/drawing/2014/main" id="{C976A0A4-5C30-5B81-D7CD-6E616476142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5" name="Oval 9">
              <a:extLst>
                <a:ext uri="{FF2B5EF4-FFF2-40B4-BE49-F238E27FC236}">
                  <a16:creationId xmlns:a16="http://schemas.microsoft.com/office/drawing/2014/main" id="{A53F9C8A-4010-0927-9261-F91AECBBEDA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06" name="Rectangle 10">
            <a:extLst>
              <a:ext uri="{FF2B5EF4-FFF2-40B4-BE49-F238E27FC236}">
                <a16:creationId xmlns:a16="http://schemas.microsoft.com/office/drawing/2014/main" id="{1CDADDFF-0AA4-9FAB-BFA7-92DB9D2D02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3323013D-A38B-DEB2-45D6-34E8987A56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758190F8-CB5E-5183-A8D9-7B57152FBF4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73CC250A-1EEE-4AA1-B27B-0CF9153E4F1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10" name="Rectangle 14">
            <a:extLst>
              <a:ext uri="{FF2B5EF4-FFF2-40B4-BE49-F238E27FC236}">
                <a16:creationId xmlns:a16="http://schemas.microsoft.com/office/drawing/2014/main" id="{83E3B6E6-0C17-E632-71FD-106A20AC271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C1EC16A-2F29-4F8E-BC93-4A20414E7C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atin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google.com/imgres?imgurl=http://www.tvdance.com/william-hung/william-hung-american-idol-reject.jpg&amp;imgrefurl=http://www.tvdance.com/william-hung/&amp;h=162&amp;w=158&amp;sz=5&amp;hl=en&amp;start=6&amp;tbnid=Qq_kns9gSFciBM:&amp;tbnh=98&amp;tbnw=96&amp;prev=/images%3Fq%3DAmerican%2Bidol%26svnum%3D10%26hl%3Den%26lr%3D%26rls%3DGWYE,GWYE:2006-32,GWYE:en%26sa%3DN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://en.wikipedia.org/wiki/Symbo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en.wikipedia.org/wiki/Religion" TargetMode="External"/><Relationship Id="rId7" Type="http://schemas.openxmlformats.org/officeDocument/2006/relationships/hyperlink" Target="http://images.google.com/imgres?imgurl=http://www.fashion-411.com/Trends/TrendsS06/JillStuartDress.jpg&amp;imgrefurl=http://www.fashion-411.com/&amp;h=480&amp;w=320&amp;sz=43&amp;hl=en&amp;start=10&amp;tbnid=zeTHEfacg8V8rM:&amp;tbnh=129&amp;tbnw=86&amp;prev=/images%3Fq%3Dfashion%26svnum%3D10%26hl%3Den%26lr%3D%26rls%3DGWYE,GWYE:2006-32,GWYE:en%26sa%3D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images.google.com/imgres?imgurl=http://waste2glass.com/images/right_side_picts/worship.jpg&amp;imgrefurl=http://waste2glass.com/worship.html&amp;h=202&amp;w=274&amp;sz=11&amp;hl=en&amp;start=1&amp;tbnid=GoNhRXGRKlojDM:&amp;tbnh=83&amp;tbnw=113&amp;prev=/images%3Fq%3Dworship%26svnum%3D10%26hl%3Den%26lr%3D%26rls%3DGWYE,GWYE:2006-32,GWYE:en%26sa%3DN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://en.wikipedia.org/wiki/Rituals" TargetMode="External"/><Relationship Id="rId9" Type="http://schemas.openxmlformats.org/officeDocument/2006/relationships/hyperlink" Target="http://images.google.com/imgres?imgurl=http://www.mdlsoft.co.uk/PrimaryPics1/hello.jpg&amp;imgrefurl=http://www.mdlsoft.co.uk/PrimaryPics.htm&amp;h=198&amp;w=213&amp;sz=4&amp;hl=en&amp;start=9&amp;tbnid=mgDjUhRF8lycSM:&amp;tbnh=99&amp;tbnw=106&amp;prev=/images%3Fq%3Dhello%26svnum%3D10%26hl%3Den%26lr%3D%26rls%3DGWYE,GWYE:2006-32,GWYE:en%26sa%3DG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hyperlink" Target="http://images.google.com/imgres?imgurl=http://www.cr.nps.gov/history/online_books/nace/images/fig5.jpg&amp;imgrefurl=http://www.cr.nps.gov/history/online_books/nace/adhi2a.htm&amp;h=341&amp;w=450&amp;sz=20&amp;hl=en&amp;start=3&amp;tbnid=S6nTmQs2Od-p2M:&amp;tbnh=96&amp;tbnw=127&amp;prev=/images%3Fq%3DLincoln%2Bmemorial%26svnum%3D10%26hl%3Den%26lr%3D%26rls%3DGWYE,GWYE:2006-32,GWYE:en%26sa%3DG" TargetMode="External"/><Relationship Id="rId3" Type="http://schemas.openxmlformats.org/officeDocument/2006/relationships/hyperlink" Target="http://en.wikipedia.org/wiki/Value_%28personal_and_cultural%29" TargetMode="External"/><Relationship Id="rId7" Type="http://schemas.openxmlformats.org/officeDocument/2006/relationships/hyperlink" Target="http://images.google.com/imgres?imgurl=http://www3.cancer.gov/rrp/cdrp/images/shaking-hands.jpg&amp;imgrefurl=http://www3.cancer.gov/rrp/cdrp/&amp;h=253&amp;w=250&amp;sz=22&amp;tbnid=29cOG1RZXHPe5M:&amp;tbnh=106&amp;tbnw=104&amp;prev=/images%3Fq%3Dshaking%2Bhands&amp;start=3&amp;sa=X&amp;oi=images&amp;ct=image&amp;cd=3" TargetMode="External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rtifact_%28archaeology%29" TargetMode="External"/><Relationship Id="rId11" Type="http://schemas.openxmlformats.org/officeDocument/2006/relationships/hyperlink" Target="http://images.google.com/imgres?imgurl=http://www.rapides.k12.la.us/VI/School%2520House.jpg&amp;imgrefurl=http://www.rapides.k12.la.us/VI/mspublisher.htm&amp;h=1119&amp;w=779&amp;sz=215&amp;hl=en&amp;start=5&amp;tbnid=CIMW4mm9Zm0SsM:&amp;tbnh=150&amp;tbnw=104&amp;prev=/images%3Fq%3Dschool%2Bhouse%26svnum%3D10%26hl%3Den%26lr%3D%26rls%3DGWYE,GWYE:2006-32,GWYE:en" TargetMode="External"/><Relationship Id="rId5" Type="http://schemas.openxmlformats.org/officeDocument/2006/relationships/hyperlink" Target="http://en.wikipedia.org/wiki/Institutions" TargetMode="External"/><Relationship Id="rId10" Type="http://schemas.openxmlformats.org/officeDocument/2006/relationships/image" Target="../media/image7.jpeg"/><Relationship Id="rId4" Type="http://schemas.openxmlformats.org/officeDocument/2006/relationships/hyperlink" Target="http://en.wikipedia.org/wiki/Norm_%28sociology%29" TargetMode="External"/><Relationship Id="rId9" Type="http://schemas.openxmlformats.org/officeDocument/2006/relationships/hyperlink" Target="http://images.google.com/imgres?imgurl=http://library.thinkquest.org/J003358F/money_tree5.jpg&amp;imgrefurl=http://library.thinkquest.org/J003358F/trivia.html&amp;h=1762&amp;w=1949&amp;sz=1139&amp;hl=en&amp;start=8&amp;tbnid=kFA6lC91uco_eM:&amp;tbnh=136&amp;tbnw=150&amp;prev=/images%3Fq%3Dmoney%26svnum%3D10%26hl%3Den%26lr%3D%26rls%3DGWYE,GWYE:2006-32,GWYE:en%26sa%3DN" TargetMode="External"/><Relationship Id="rId1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adwarereport.com/mt/archives/ipods.jpg&amp;imgrefurl=http://www.adwarereport.com/mt/archives/cat_news.html&amp;h=227&amp;w=406&amp;sz=24&amp;hl=en&amp;start=1&amp;tbnid=jFg3e8eru5LEGM:&amp;tbnh=69&amp;tbnw=124&amp;prev=/images%3Fq%3Dipods%26svnum%3D10%26hl%3Den%26lr%3D%26rls%3DGWYE,GWYE:2006-32,GWYE:en%26sa%3D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users.ox.ac.uk/~newc2520/napoleon%2520dynamite.jpg&amp;imgrefurl=http://users.ox.ac.uk/~newc2520/dynamite.htm&amp;h=768&amp;w=1024&amp;sz=141&amp;hl=en&amp;start=7&amp;tbnid=tQ9_Tzn67A4ctM:&amp;tbnh=113&amp;tbnw=150&amp;prev=/images%3Fq%3Dnapoleon%2Bdynamite%26svnum%3D10%26hl%3Den%26lr%3D%26rls%3DGWYE,GWYE:2006-32,GWYE:en%26sa%3D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thecancerblog.com/media/2006/05/mcdonalds.jpg&amp;imgrefurl=http://www.thecancerblog.com/2006/05/10/fast-food-notion-from-a-fast-food-nation-icon/&amp;h=152&amp;w=171&amp;sz=10&amp;hl=en&amp;start=17&amp;tbnid=PUYmKQH8RNhdSM:&amp;tbnh=89&amp;tbnw=100&amp;prev=/images%3Fq%3Dfast%2Bfood%26svnum%3D10%26hl%3Den%26lr%3D%26rls%3DGWYE,GWYE:2006-32,GWYE:en%26sa%3D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images.google.com/imgres?imgurl=http://www.daphnes-restaurant.co.uk/support/6/images/conservatory1.jpg&amp;imgrefurl=http://www.daphnes-restaurant.co.uk/index.asp%3Farea%3D6&amp;h=280&amp;w=431&amp;sz=30&amp;hl=en&amp;start=16&amp;tbnid=yxfv-nd__iSutM:&amp;tbnh=82&amp;tbnw=126&amp;prev=/images%3Fq%3Drestaurant%26svnum%3D10%26hl%3Den%26lr%3D%26rls%3DGWYE,GWYE:2006-32,GWYE:en%26sa%3DX" TargetMode="Externa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hyperlink" Target="http://images.google.com/imgres?imgurl=http://shelleytherepublican.com/uploaded_images/america-790957.jpg&amp;imgrefurl=http://shelleytherepublican.com/&amp;h=538&amp;w=800&amp;sz=56&amp;hl=en&amp;start=7&amp;tbnid=G2KoXZKrs8KRVM:&amp;tbnh=96&amp;tbnw=143&amp;prev=/images%3Fq%3DAmerica%2B%26svnum%3D10%26hl%3Den%26lr%3D%26rls%3DGWYE,GWYE:2006-32,GWYE:en%26sa%3DG" TargetMode="External"/><Relationship Id="rId7" Type="http://schemas.openxmlformats.org/officeDocument/2006/relationships/hyperlink" Target="http://images.google.com/imgres?imgurl=http://www.phototour.minneapolis.mn.us/pics/3608.jpg&amp;imgrefurl=http://www.phototour.minneapolis.mn.us/3608&amp;h=504&amp;w=336&amp;sz=37&amp;hl=en&amp;start=10&amp;tbnid=_2X_aN5d11sKCM:&amp;tbnh=130&amp;tbnw=87&amp;prev=/images%3Fq%3DAmerica%2Bmonuments%26svnum%3D10%26hl%3Den%26lr%3D%26rls%3DGWYE,GWYE:2006-32,GWYE:en%26sa%3D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hyperlink" Target="http://images.google.com/imgres?imgurl=http://www.calendars.com/images/014/1433/200500001001_hs.jpg&amp;imgrefurl=http://www.calendars2004.com/america/&amp;h=144&amp;w=145&amp;sz=6&amp;hl=en&amp;start=9&amp;tbnid=-SG89jd9s7nCEM:&amp;tbnh=94&amp;tbnw=95&amp;prev=/images%3Fq%3DAmerica%2Bmonuments%26svnum%3D10%26hl%3Den%26lr%3D%26rls%3DGWYE,GWYE:2006-32,GWYE:en%26sa%3DG" TargetMode="Externa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ubcultur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Multiculturalism" TargetMode="External"/><Relationship Id="rId4" Type="http://schemas.openxmlformats.org/officeDocument/2006/relationships/hyperlink" Target="http://en.wikipedia.org/wiki/Melting_Po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6B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F67B003B-53EB-9EB0-98EF-3CC8F04A0C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>
                <a:effectLst>
                  <a:outerShdw blurRad="38100" dist="38100" dir="2700000" algn="tl">
                    <a:srgbClr val="000000"/>
                  </a:outerShdw>
                </a:effectLst>
              </a:rPr>
              <a:t>What is culture?</a:t>
            </a:r>
            <a:br>
              <a:rPr lang="en-US" altLang="en-US" sz="54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Standard 10.1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29B0332C-23A5-F626-613D-B4845CF4246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The word </a:t>
            </a:r>
            <a:r>
              <a:rPr lang="en-US" altLang="en-US" sz="2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culture</a:t>
            </a: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, from the </a:t>
            </a: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  <a:hlinkClick r:id="rId3" tooltip="Latin"/>
              </a:rPr>
              <a:t>Latin</a:t>
            </a: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2800" i="1">
                <a:effectLst>
                  <a:outerShdw blurRad="38100" dist="38100" dir="2700000" algn="tl">
                    <a:srgbClr val="000000"/>
                  </a:outerShdw>
                </a:effectLst>
              </a:rPr>
              <a:t>colo, -ere</a:t>
            </a: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, with its root meaning "to cultivate“. 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6FBDDE23-755A-7FA8-6F0B-9C534A85CDD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Culture refers to the universal human capacity to classify, and communicate their experiences </a:t>
            </a: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  <a:hlinkClick r:id="rId4" tooltip="Symbol"/>
              </a:rPr>
              <a:t>symbolically</a:t>
            </a:r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7CA06584-09D0-592E-8875-B7A01C407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0"/>
            <a:ext cx="200501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hlinkClick r:id="rId6"/>
            <a:extLst>
              <a:ext uri="{FF2B5EF4-FFF2-40B4-BE49-F238E27FC236}">
                <a16:creationId xmlns:a16="http://schemas.microsoft.com/office/drawing/2014/main" id="{25BCAE65-39BA-7F0A-840C-3C1CCD6AC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267200"/>
            <a:ext cx="238918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A634E90-4239-6DA5-36D6-E00B8860BD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What is culture?</a:t>
            </a:r>
            <a:br>
              <a:rPr lang="en-US" altLang="en-US" sz="5400"/>
            </a:br>
            <a:r>
              <a:rPr lang="en-US" altLang="en-US" sz="4000"/>
              <a:t>Standard 10.1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41FF72D-689E-B4A3-7495-F705377C5D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Culture -  has been called "</a:t>
            </a:r>
            <a:r>
              <a:rPr lang="en-US" altLang="en-US" u="sng"/>
              <a:t>the way of life</a:t>
            </a:r>
            <a:r>
              <a:rPr lang="en-US" altLang="en-US"/>
              <a:t> for an entire society." As such, it includes codes of manners, dress, language, </a:t>
            </a:r>
            <a:r>
              <a:rPr lang="en-US" altLang="en-US">
                <a:hlinkClick r:id="rId3" tooltip="Religion"/>
              </a:rPr>
              <a:t>religion</a:t>
            </a:r>
            <a:r>
              <a:rPr lang="en-US" altLang="en-US"/>
              <a:t>, </a:t>
            </a:r>
            <a:r>
              <a:rPr lang="en-US" altLang="en-US">
                <a:hlinkClick r:id="rId4" tooltip="Rituals"/>
              </a:rPr>
              <a:t>rituals</a:t>
            </a:r>
            <a:r>
              <a:rPr lang="en-US" altLang="en-US"/>
              <a:t>, norms of behaviors and systems of belief. </a:t>
            </a:r>
          </a:p>
        </p:txBody>
      </p:sp>
      <p:pic>
        <p:nvPicPr>
          <p:cNvPr id="7173" name="Picture 5">
            <a:hlinkClick r:id="rId5"/>
            <a:extLst>
              <a:ext uri="{FF2B5EF4-FFF2-40B4-BE49-F238E27FC236}">
                <a16:creationId xmlns:a16="http://schemas.microsoft.com/office/drawing/2014/main" id="{A938B160-59C8-8737-FA72-2620A4838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343400"/>
            <a:ext cx="304800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>
            <a:hlinkClick r:id="rId7"/>
            <a:extLst>
              <a:ext uri="{FF2B5EF4-FFF2-40B4-BE49-F238E27FC236}">
                <a16:creationId xmlns:a16="http://schemas.microsoft.com/office/drawing/2014/main" id="{3EBC2558-0B9A-C1FC-8B45-1AF976C0B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038600"/>
            <a:ext cx="1778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>
            <a:hlinkClick r:id="rId9"/>
            <a:extLst>
              <a:ext uri="{FF2B5EF4-FFF2-40B4-BE49-F238E27FC236}">
                <a16:creationId xmlns:a16="http://schemas.microsoft.com/office/drawing/2014/main" id="{AFEB74BF-769F-115E-DBD5-2CC81395C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52400"/>
            <a:ext cx="100965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AF37621-95D6-16D7-A729-98D1B76606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What is culture?</a:t>
            </a:r>
            <a:br>
              <a:rPr lang="en-US" altLang="en-US" sz="5400"/>
            </a:br>
            <a:r>
              <a:rPr lang="en-US" altLang="en-US" sz="4000"/>
              <a:t>Standard 10.1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B9CEEA4-E5D6-941E-3FE5-6E403A816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common way of understanding culture is to see it as consisting of four elements that are "passed on from generation to generation by learning alone":</a:t>
            </a:r>
          </a:p>
          <a:p>
            <a:r>
              <a:rPr lang="en-US" altLang="en-US" i="1">
                <a:hlinkClick r:id="rId3" tooltip="Value (personal and cultural)"/>
              </a:rPr>
              <a:t>values</a:t>
            </a:r>
            <a:r>
              <a:rPr lang="en-US" altLang="en-US"/>
              <a:t> </a:t>
            </a:r>
          </a:p>
          <a:p>
            <a:r>
              <a:rPr lang="en-US" altLang="en-US" i="1">
                <a:hlinkClick r:id="rId4" tooltip="Norm (sociology)"/>
              </a:rPr>
              <a:t>norms</a:t>
            </a:r>
            <a:r>
              <a:rPr lang="en-US" altLang="en-US"/>
              <a:t> </a:t>
            </a:r>
          </a:p>
          <a:p>
            <a:r>
              <a:rPr lang="en-US" altLang="en-US" i="1">
                <a:hlinkClick r:id="rId5" tooltip="Institutions"/>
              </a:rPr>
              <a:t>institutions</a:t>
            </a:r>
            <a:r>
              <a:rPr lang="en-US" altLang="en-US"/>
              <a:t> </a:t>
            </a:r>
          </a:p>
          <a:p>
            <a:r>
              <a:rPr lang="en-US" altLang="en-US" i="1">
                <a:hlinkClick r:id="rId6" tooltip="Artifact (archaeology)"/>
              </a:rPr>
              <a:t>Artifacts</a:t>
            </a:r>
            <a:r>
              <a:rPr lang="en-US" altLang="en-US" i="1"/>
              <a:t>.</a:t>
            </a:r>
            <a:endParaRPr lang="en-US" altLang="en-US"/>
          </a:p>
        </p:txBody>
      </p:sp>
      <p:pic>
        <p:nvPicPr>
          <p:cNvPr id="8199" name="Picture 7">
            <a:hlinkClick r:id="rId7"/>
            <a:extLst>
              <a:ext uri="{FF2B5EF4-FFF2-40B4-BE49-F238E27FC236}">
                <a16:creationId xmlns:a16="http://schemas.microsoft.com/office/drawing/2014/main" id="{A077770E-14BD-FFA5-8CB7-32365DFD6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343400"/>
            <a:ext cx="99060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>
            <a:hlinkClick r:id="rId9"/>
            <a:extLst>
              <a:ext uri="{FF2B5EF4-FFF2-40B4-BE49-F238E27FC236}">
                <a16:creationId xmlns:a16="http://schemas.microsoft.com/office/drawing/2014/main" id="{6DD6C8DE-F1EC-BE1C-B5FE-96E8B1F09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0"/>
            <a:ext cx="14287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3" name="Picture 11">
            <a:hlinkClick r:id="rId11"/>
            <a:extLst>
              <a:ext uri="{FF2B5EF4-FFF2-40B4-BE49-F238E27FC236}">
                <a16:creationId xmlns:a16="http://schemas.microsoft.com/office/drawing/2014/main" id="{29E11F06-4287-870A-8473-66BE83897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724400"/>
            <a:ext cx="9906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7" name="Picture 15">
            <a:hlinkClick r:id="rId13"/>
            <a:extLst>
              <a:ext uri="{FF2B5EF4-FFF2-40B4-BE49-F238E27FC236}">
                <a16:creationId xmlns:a16="http://schemas.microsoft.com/office/drawing/2014/main" id="{E7EA73DE-174B-524C-A5E4-5BFE08C26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38800"/>
            <a:ext cx="120967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672A72A-BE1B-A571-011A-C0BAA40A00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What is culture?</a:t>
            </a:r>
            <a:br>
              <a:rPr lang="en-US" altLang="en-US" sz="5400"/>
            </a:br>
            <a:r>
              <a:rPr lang="en-US" altLang="en-US" sz="4000"/>
              <a:t>Standard 10.1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F40EEEC-F1A4-8DBA-9D66-3AECD7C661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Values comprise ideas about what in life seems important. </a:t>
            </a:r>
          </a:p>
          <a:p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(Fast write) What are the Values in the United States and why?</a:t>
            </a:r>
          </a:p>
        </p:txBody>
      </p:sp>
      <p:pic>
        <p:nvPicPr>
          <p:cNvPr id="9221" name="Picture 5">
            <a:hlinkClick r:id="rId3"/>
            <a:extLst>
              <a:ext uri="{FF2B5EF4-FFF2-40B4-BE49-F238E27FC236}">
                <a16:creationId xmlns:a16="http://schemas.microsoft.com/office/drawing/2014/main" id="{48DE0BF8-AD77-5375-10B9-F8831CCBD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91000"/>
            <a:ext cx="3086100" cy="171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92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3EBCB72-CCBD-ECF7-47A4-84105B0F79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What is culture?</a:t>
            </a:r>
            <a:br>
              <a:rPr lang="en-US" altLang="en-US" sz="5400"/>
            </a:br>
            <a:r>
              <a:rPr lang="en-US" altLang="en-US" sz="4000"/>
              <a:t>Standard 10.1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33CAFBE-3A84-0844-7F6E-657C046606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Norms consist of expectations of how people will behave in various situations. </a:t>
            </a:r>
          </a:p>
          <a:p>
            <a:endParaRPr lang="en-US" altLang="en-US"/>
          </a:p>
          <a:p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(Fast write) What are the norms in the United states? </a:t>
            </a:r>
          </a:p>
        </p:txBody>
      </p:sp>
      <p:pic>
        <p:nvPicPr>
          <p:cNvPr id="10245" name="Picture 5">
            <a:hlinkClick r:id="rId3"/>
            <a:extLst>
              <a:ext uri="{FF2B5EF4-FFF2-40B4-BE49-F238E27FC236}">
                <a16:creationId xmlns:a16="http://schemas.microsoft.com/office/drawing/2014/main" id="{EA87D694-C544-B240-95B3-5C00E9C11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19600"/>
            <a:ext cx="2952750" cy="222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FEE0FD2-7BFE-8D59-88D3-386023A8A2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What is culture?</a:t>
            </a:r>
            <a:br>
              <a:rPr lang="en-US" altLang="en-US" sz="5400"/>
            </a:br>
            <a:r>
              <a:rPr lang="en-US" altLang="en-US" sz="4000"/>
              <a:t>Standard 10.1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51094D9-FC6A-0D3B-61E9-00928E0D93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Institutions are the structures of a society within which values and norms are transmitted. </a:t>
            </a:r>
          </a:p>
          <a:p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Fast write) What institution do you go to daily and show values and social norms?</a:t>
            </a:r>
          </a:p>
        </p:txBody>
      </p:sp>
      <p:pic>
        <p:nvPicPr>
          <p:cNvPr id="12293" name="Picture 5">
            <a:hlinkClick r:id="rId3"/>
            <a:extLst>
              <a:ext uri="{FF2B5EF4-FFF2-40B4-BE49-F238E27FC236}">
                <a16:creationId xmlns:a16="http://schemas.microsoft.com/office/drawing/2014/main" id="{38FEDC63-87F2-D933-358A-A3A1A6C74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105400"/>
            <a:ext cx="1828800" cy="1627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Picture 7">
            <a:hlinkClick r:id="rId5"/>
            <a:extLst>
              <a:ext uri="{FF2B5EF4-FFF2-40B4-BE49-F238E27FC236}">
                <a16:creationId xmlns:a16="http://schemas.microsoft.com/office/drawing/2014/main" id="{D560CBA1-E8A2-B8AA-4AA1-81828E4FD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800600"/>
            <a:ext cx="3105150" cy="20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22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22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EE916A9-8C45-060F-7288-B5E6DEDF6D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What is culture?</a:t>
            </a:r>
            <a:br>
              <a:rPr lang="en-US" altLang="en-US" sz="5400"/>
            </a:br>
            <a:r>
              <a:rPr lang="en-US" altLang="en-US" sz="4000"/>
              <a:t>Standard 10.1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1237AB1-5F0B-297B-F73F-863C0C856F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Artifacts—things, or aspects of material culture derive from a culture's values and norms. </a:t>
            </a:r>
          </a:p>
          <a:p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Fast write) What artifact in your life describes you?</a:t>
            </a:r>
          </a:p>
        </p:txBody>
      </p:sp>
      <p:pic>
        <p:nvPicPr>
          <p:cNvPr id="11269" name="Picture 5">
            <a:hlinkClick r:id="rId3"/>
            <a:extLst>
              <a:ext uri="{FF2B5EF4-FFF2-40B4-BE49-F238E27FC236}">
                <a16:creationId xmlns:a16="http://schemas.microsoft.com/office/drawing/2014/main" id="{487A128D-3E05-9561-4ACD-A7A4387DE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953000"/>
            <a:ext cx="136207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>
            <a:hlinkClick r:id="rId5"/>
            <a:extLst>
              <a:ext uri="{FF2B5EF4-FFF2-40B4-BE49-F238E27FC236}">
                <a16:creationId xmlns:a16="http://schemas.microsoft.com/office/drawing/2014/main" id="{543517C6-B6E0-8F09-279A-56C7EECB8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953000"/>
            <a:ext cx="1524000" cy="150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3" name="Picture 9">
            <a:hlinkClick r:id="rId7"/>
            <a:extLst>
              <a:ext uri="{FF2B5EF4-FFF2-40B4-BE49-F238E27FC236}">
                <a16:creationId xmlns:a16="http://schemas.microsoft.com/office/drawing/2014/main" id="{34A974E6-65A6-CF22-52E2-E0E2D3F18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648200"/>
            <a:ext cx="147955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648CCDA-C67D-DC9F-FD91-5D39EBFF84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/>
              <a:t>What is culture?</a:t>
            </a:r>
            <a:br>
              <a:rPr lang="en-US" altLang="en-US" sz="5400"/>
            </a:br>
            <a:r>
              <a:rPr lang="en-US" altLang="en-US" sz="4000"/>
              <a:t>Standard 10.1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D3FD991-EC3F-E1C4-4D63-14E35707C9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u="sng"/>
              <a:t>S</a:t>
            </a:r>
            <a:r>
              <a:rPr lang="en-US" altLang="en-US">
                <a:hlinkClick r:id="rId3" tooltip="Subculture"/>
              </a:rPr>
              <a:t>ubcultures</a:t>
            </a:r>
            <a:r>
              <a:rPr lang="en-US" altLang="en-US"/>
              <a:t>, </a:t>
            </a:r>
          </a:p>
          <a:p>
            <a:r>
              <a:rPr lang="en-US" altLang="en-US">
                <a:hlinkClick r:id="rId4" tooltip="Melting Pot"/>
              </a:rPr>
              <a:t>Melting Pot</a:t>
            </a:r>
            <a:r>
              <a:rPr lang="en-US" altLang="en-US"/>
              <a:t>: </a:t>
            </a:r>
          </a:p>
          <a:p>
            <a:r>
              <a:rPr lang="en-US" altLang="en-US">
                <a:hlinkClick r:id="rId5" tooltip="Multiculturalism"/>
              </a:rPr>
              <a:t>Multiculturalism</a:t>
            </a:r>
            <a:r>
              <a:rPr lang="en-US" altLang="en-US"/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2FEF1111-811A-23DA-83C9-4493C72AF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778</TotalTime>
  <Words>344</Words>
  <Application>Microsoft Office PowerPoint</Application>
  <PresentationFormat>On-screen Show (4:3)</PresentationFormat>
  <Paragraphs>47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Orbit</vt:lpstr>
      <vt:lpstr>What is culture? Standard 10.1</vt:lpstr>
      <vt:lpstr>What is culture? Standard 10.1</vt:lpstr>
      <vt:lpstr>What is culture? Standard 10.1</vt:lpstr>
      <vt:lpstr>What is culture? Standard 10.1</vt:lpstr>
      <vt:lpstr>What is culture? Standard 10.1</vt:lpstr>
      <vt:lpstr>What is culture? Standard 10.1</vt:lpstr>
      <vt:lpstr>What is culture? Standard 10.1</vt:lpstr>
      <vt:lpstr>What is culture? Standard 10.1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culture? Standard 10.1</dc:title>
  <dc:creator>Jason lundblad</dc:creator>
  <cp:lastModifiedBy>Nayan GRIFFITHS</cp:lastModifiedBy>
  <cp:revision>6</cp:revision>
  <dcterms:created xsi:type="dcterms:W3CDTF">2006-08-24T04:34:37Z</dcterms:created>
  <dcterms:modified xsi:type="dcterms:W3CDTF">2023-06-06T10:58:04Z</dcterms:modified>
</cp:coreProperties>
</file>